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E067-5661-4B70-81C5-2A0FC8D7D921}" type="datetimeFigureOut">
              <a:rPr lang="en-US" smtClean="0"/>
              <a:pPr/>
              <a:t>3/21/2020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96CF-7621-4579-84AF-94CAA933555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E067-5661-4B70-81C5-2A0FC8D7D921}" type="datetimeFigureOut">
              <a:rPr lang="en-US" smtClean="0"/>
              <a:pPr/>
              <a:t>3/21/2020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96CF-7621-4579-84AF-94CAA933555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E067-5661-4B70-81C5-2A0FC8D7D921}" type="datetimeFigureOut">
              <a:rPr lang="en-US" smtClean="0"/>
              <a:pPr/>
              <a:t>3/21/2020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96CF-7621-4579-84AF-94CAA933555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E067-5661-4B70-81C5-2A0FC8D7D921}" type="datetimeFigureOut">
              <a:rPr lang="en-US" smtClean="0"/>
              <a:pPr/>
              <a:t>3/21/2020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96CF-7621-4579-84AF-94CAA933555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E067-5661-4B70-81C5-2A0FC8D7D921}" type="datetimeFigureOut">
              <a:rPr lang="en-US" smtClean="0"/>
              <a:pPr/>
              <a:t>3/21/2020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96CF-7621-4579-84AF-94CAA933555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E067-5661-4B70-81C5-2A0FC8D7D921}" type="datetimeFigureOut">
              <a:rPr lang="en-US" smtClean="0"/>
              <a:pPr/>
              <a:t>3/21/2020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96CF-7621-4579-84AF-94CAA933555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E067-5661-4B70-81C5-2A0FC8D7D921}" type="datetimeFigureOut">
              <a:rPr lang="en-US" smtClean="0"/>
              <a:pPr/>
              <a:t>3/21/2020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96CF-7621-4579-84AF-94CAA933555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E067-5661-4B70-81C5-2A0FC8D7D921}" type="datetimeFigureOut">
              <a:rPr lang="en-US" smtClean="0"/>
              <a:pPr/>
              <a:t>3/21/2020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96CF-7621-4579-84AF-94CAA933555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E067-5661-4B70-81C5-2A0FC8D7D921}" type="datetimeFigureOut">
              <a:rPr lang="en-US" smtClean="0"/>
              <a:pPr/>
              <a:t>3/21/2020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96CF-7621-4579-84AF-94CAA933555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E067-5661-4B70-81C5-2A0FC8D7D921}" type="datetimeFigureOut">
              <a:rPr lang="en-US" smtClean="0"/>
              <a:pPr/>
              <a:t>3/21/2020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96CF-7621-4579-84AF-94CAA933555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E067-5661-4B70-81C5-2A0FC8D7D921}" type="datetimeFigureOut">
              <a:rPr lang="en-US" smtClean="0"/>
              <a:pPr/>
              <a:t>3/21/2020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96CF-7621-4579-84AF-94CAA933555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5E067-5661-4B70-81C5-2A0FC8D7D921}" type="datetimeFigureOut">
              <a:rPr lang="en-US" smtClean="0"/>
              <a:pPr/>
              <a:t>3/21/2020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296CF-7621-4579-84AF-94CAA9335555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bobamanojlo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bobamanojlo@g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47.   48.</a:t>
            </a:r>
            <a:r>
              <a:rPr lang="en-AU" dirty="0"/>
              <a:t/>
            </a:r>
            <a:br>
              <a:rPr lang="en-AU" dirty="0"/>
            </a:br>
            <a:r>
              <a:rPr lang="en-US" dirty="0" err="1"/>
              <a:t>Спољашња</a:t>
            </a:r>
            <a:r>
              <a:rPr lang="en-US" dirty="0"/>
              <a:t> </a:t>
            </a:r>
            <a:r>
              <a:rPr lang="en-US" dirty="0" err="1"/>
              <a:t>громобранска</a:t>
            </a:r>
            <a:r>
              <a:rPr lang="en-US" dirty="0"/>
              <a:t> </a:t>
            </a:r>
            <a:r>
              <a:rPr lang="en-US" dirty="0" err="1"/>
              <a:t>инсталација</a:t>
            </a:r>
            <a:r>
              <a:rPr lang="en-US" dirty="0"/>
              <a:t>. </a:t>
            </a:r>
            <a:r>
              <a:rPr lang="en-US" dirty="0" err="1"/>
              <a:t>Врсте</a:t>
            </a:r>
            <a:r>
              <a:rPr lang="en-US" dirty="0"/>
              <a:t> </a:t>
            </a:r>
            <a:r>
              <a:rPr lang="en-US" dirty="0" err="1"/>
              <a:t>хватаљки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CS" dirty="0" smtClean="0"/>
              <a:t>Само да Вас подсетим, у наставку имате мало подсећање које се односи на горњу тему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CS" dirty="0" smtClean="0"/>
              <a:t>Објашњење појмова-</a:t>
            </a:r>
            <a:br>
              <a:rPr lang="sr-Cyrl-CS" dirty="0" smtClean="0"/>
            </a:br>
            <a:r>
              <a:rPr lang="sr-Cyrl-CS" dirty="0" smtClean="0"/>
              <a:t>гром, муња,ударно растјање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Од објекта на земљи формира се узлазни трасер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Када се узлазни и силазни трасери споје, долази до пробоја</a:t>
            </a:r>
          </a:p>
          <a:p>
            <a:r>
              <a:rPr lang="ru-RU" dirty="0" smtClean="0"/>
              <a:t>пробој,који се назива </a:t>
            </a:r>
            <a:r>
              <a:rPr lang="ru-RU" dirty="0" smtClean="0">
                <a:solidFill>
                  <a:srgbClr val="FF0000"/>
                </a:solidFill>
              </a:rPr>
              <a:t>гром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При томе се развијају врло високе температуре 20-30 000 </a:t>
            </a:r>
            <a:r>
              <a:rPr lang="ru-RU" b="1" baseline="30000" dirty="0" smtClean="0">
                <a:solidFill>
                  <a:srgbClr val="FF0000"/>
                </a:solidFill>
              </a:rPr>
              <a:t>0</a:t>
            </a:r>
            <a:r>
              <a:rPr lang="ru-RU" b="1" dirty="0" smtClean="0">
                <a:solidFill>
                  <a:srgbClr val="FF0000"/>
                </a:solidFill>
              </a:rPr>
              <a:t>С</a:t>
            </a:r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Цео процес од покретања јонизације до стварања лавине електрона траје веома кратко(стоти делови секунде).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CS" dirty="0" smtClean="0"/>
              <a:t>Објашњење појмова-</a:t>
            </a:r>
            <a:br>
              <a:rPr lang="sr-Cyrl-CS" dirty="0" smtClean="0"/>
            </a:br>
            <a:r>
              <a:rPr lang="sr-Cyrl-CS" dirty="0" smtClean="0"/>
              <a:t>гром, муња,ударно растјање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Карактеристичне фазе удара грома</a:t>
            </a:r>
            <a:r>
              <a:rPr lang="en-AU" dirty="0" smtClean="0"/>
              <a:t>:</a:t>
            </a:r>
            <a:endParaRPr lang="sr-Cyrl-CS" dirty="0" smtClean="0"/>
          </a:p>
          <a:p>
            <a:r>
              <a:rPr lang="en-AU" dirty="0" smtClean="0"/>
              <a:t> (</a:t>
            </a:r>
            <a:r>
              <a:rPr lang="sr-Cyrl-CS" dirty="0" smtClean="0"/>
              <a:t>1</a:t>
            </a:r>
            <a:r>
              <a:rPr lang="en-AU" dirty="0" smtClean="0"/>
              <a:t>) </a:t>
            </a:r>
            <a:r>
              <a:rPr lang="sr-Cyrl-CS" dirty="0" smtClean="0"/>
              <a:t>силазни трасер (од облака)</a:t>
            </a:r>
          </a:p>
          <a:p>
            <a:r>
              <a:rPr lang="en-AU" dirty="0" smtClean="0"/>
              <a:t>(</a:t>
            </a:r>
            <a:r>
              <a:rPr lang="sr-Cyrl-CS" dirty="0" smtClean="0"/>
              <a:t>2</a:t>
            </a:r>
            <a:r>
              <a:rPr lang="en-AU" dirty="0" smtClean="0"/>
              <a:t>) </a:t>
            </a:r>
            <a:r>
              <a:rPr lang="sr-Cyrl-CS" dirty="0" smtClean="0"/>
              <a:t>узлазни трасер</a:t>
            </a:r>
            <a:r>
              <a:rPr lang="en-AU" dirty="0" smtClean="0"/>
              <a:t> </a:t>
            </a:r>
            <a:r>
              <a:rPr lang="sr-Cyrl-CS" dirty="0" smtClean="0"/>
              <a:t>(од објекта на земљи)</a:t>
            </a:r>
          </a:p>
          <a:p>
            <a:r>
              <a:rPr lang="en-AU" dirty="0" smtClean="0"/>
              <a:t>(</a:t>
            </a:r>
            <a:r>
              <a:rPr lang="sr-Cyrl-CS" dirty="0" smtClean="0"/>
              <a:t>3</a:t>
            </a:r>
            <a:r>
              <a:rPr lang="en-AU" dirty="0" smtClean="0"/>
              <a:t>) </a:t>
            </a:r>
            <a:r>
              <a:rPr lang="sr-Cyrl-CS" dirty="0" smtClean="0"/>
              <a:t>главни удар (спајање трасера)</a:t>
            </a:r>
            <a:endParaRPr lang="en-A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CS" dirty="0" smtClean="0"/>
              <a:t>Објашњење појмова-</a:t>
            </a:r>
            <a:br>
              <a:rPr lang="sr-Cyrl-CS" dirty="0" smtClean="0"/>
            </a:br>
            <a:r>
              <a:rPr lang="sr-Cyrl-CS" dirty="0" smtClean="0"/>
              <a:t>гром, муња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401080" cy="4625989"/>
          </a:xfrm>
        </p:spPr>
        <p:txBody>
          <a:bodyPr/>
          <a:lstStyle/>
          <a:p>
            <a:r>
              <a:rPr lang="sr-Cyrl-CS" dirty="0" smtClean="0"/>
              <a:t>Гром је звучна, а муња светлосна                    манифестација атмосферског пражњења</a:t>
            </a:r>
            <a:endParaRPr lang="en-AU" dirty="0"/>
          </a:p>
        </p:txBody>
      </p:sp>
      <p:pic>
        <p:nvPicPr>
          <p:cNvPr id="3074" name="Picture 2" descr="Zastit_crt_2_T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571744"/>
            <a:ext cx="3714776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CS" dirty="0" smtClean="0"/>
              <a:t>Објашњење појмова-</a:t>
            </a:r>
            <a:br>
              <a:rPr lang="sr-Cyrl-CS" dirty="0" smtClean="0"/>
            </a:br>
            <a:r>
              <a:rPr lang="sr-Cyrl-CS" dirty="0" smtClean="0"/>
              <a:t>гром, муња - последице пражњења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785926"/>
            <a:ext cx="8501122" cy="4786346"/>
          </a:xfrm>
        </p:spPr>
        <p:txBody>
          <a:bodyPr>
            <a:noAutofit/>
          </a:bodyPr>
          <a:lstStyle/>
          <a:p>
            <a:r>
              <a:rPr lang="sr-Cyrl-CS" sz="2600" dirty="0" smtClean="0"/>
              <a:t>Због велике јачине </a:t>
            </a:r>
            <a:r>
              <a:rPr lang="en-AU" sz="2600" dirty="0" smtClean="0"/>
              <a:t> </a:t>
            </a:r>
            <a:r>
              <a:rPr lang="sr-Cyrl-CS" sz="2600" dirty="0" smtClean="0"/>
              <a:t>струје атмосферског пражњења, на објектима на земљи могу наступити нежељене последице као што су : </a:t>
            </a:r>
          </a:p>
          <a:p>
            <a:r>
              <a:rPr lang="sr-Cyrl-CS" sz="2600" b="1" dirty="0" smtClean="0">
                <a:solidFill>
                  <a:srgbClr val="FF0000"/>
                </a:solidFill>
              </a:rPr>
              <a:t>паљење </a:t>
            </a:r>
            <a:r>
              <a:rPr lang="sr-Cyrl-CS" sz="2600" dirty="0" smtClean="0"/>
              <a:t>због топлотног ефекта</a:t>
            </a:r>
          </a:p>
          <a:p>
            <a:r>
              <a:rPr lang="en-AU" sz="2600" dirty="0" smtClean="0">
                <a:solidFill>
                  <a:srgbClr val="C00000"/>
                </a:solidFill>
              </a:rPr>
              <a:t> </a:t>
            </a:r>
            <a:r>
              <a:rPr lang="sr-Cyrl-CS" sz="2600" b="1" dirty="0" smtClean="0">
                <a:solidFill>
                  <a:srgbClr val="C00000"/>
                </a:solidFill>
              </a:rPr>
              <a:t>механичко</a:t>
            </a:r>
            <a:r>
              <a:rPr lang="sr-Cyrl-CS" sz="2600" dirty="0" smtClean="0">
                <a:solidFill>
                  <a:srgbClr val="C00000"/>
                </a:solidFill>
              </a:rPr>
              <a:t> </a:t>
            </a:r>
            <a:r>
              <a:rPr lang="sr-Cyrl-CS" sz="2600" dirty="0" smtClean="0"/>
              <a:t>разарање због  електродинамичког  ефекта     </a:t>
            </a:r>
          </a:p>
          <a:p>
            <a:r>
              <a:rPr lang="en-AU" sz="2600" dirty="0" smtClean="0">
                <a:solidFill>
                  <a:srgbClr val="C00000"/>
                </a:solidFill>
              </a:rPr>
              <a:t> </a:t>
            </a:r>
            <a:r>
              <a:rPr lang="sr-Cyrl-CS" sz="2600" b="1" dirty="0" smtClean="0">
                <a:solidFill>
                  <a:srgbClr val="C00000"/>
                </a:solidFill>
              </a:rPr>
              <a:t>хемијски </a:t>
            </a:r>
            <a:r>
              <a:rPr lang="sr-Cyrl-CS" sz="2600" dirty="0" smtClean="0"/>
              <a:t>процеси због </a:t>
            </a:r>
            <a:r>
              <a:rPr lang="en-AU" sz="2600" dirty="0" smtClean="0"/>
              <a:t> </a:t>
            </a:r>
            <a:r>
              <a:rPr lang="sr-Cyrl-CS" sz="2600" dirty="0" smtClean="0"/>
              <a:t>електрохемијског ефекта,</a:t>
            </a:r>
          </a:p>
          <a:p>
            <a:r>
              <a:rPr lang="en-AU" sz="2600" b="1" dirty="0" smtClean="0">
                <a:solidFill>
                  <a:srgbClr val="C00000"/>
                </a:solidFill>
              </a:rPr>
              <a:t> </a:t>
            </a:r>
            <a:r>
              <a:rPr lang="sr-Cyrl-CS" sz="2600" b="1" dirty="0" smtClean="0">
                <a:solidFill>
                  <a:srgbClr val="C00000"/>
                </a:solidFill>
              </a:rPr>
              <a:t>сметње </a:t>
            </a:r>
            <a:r>
              <a:rPr lang="sr-Cyrl-CS" sz="2600" dirty="0" smtClean="0"/>
              <a:t>на другим инсталацијама због индукованих напона</a:t>
            </a:r>
            <a:r>
              <a:rPr lang="sr-Cyrl-CS" sz="2600" dirty="0"/>
              <a:t> </a:t>
            </a:r>
            <a:r>
              <a:rPr lang="sr-Cyrl-CS" sz="2600" dirty="0" smtClean="0"/>
              <a:t>(најчешће стрдају телекомуникационе инсталације – зашто?)</a:t>
            </a:r>
          </a:p>
          <a:p>
            <a:r>
              <a:rPr lang="en-AU" sz="2600" dirty="0" smtClean="0"/>
              <a:t> </a:t>
            </a:r>
            <a:r>
              <a:rPr lang="sr-Cyrl-CS" sz="2600" dirty="0" smtClean="0"/>
              <a:t>посебно је опасно пражњење </a:t>
            </a:r>
            <a:r>
              <a:rPr lang="sr-Cyrl-CS" sz="2600" b="1" dirty="0" smtClean="0">
                <a:solidFill>
                  <a:srgbClr val="C00000"/>
                </a:solidFill>
              </a:rPr>
              <a:t>у жива бића</a:t>
            </a:r>
            <a:endParaRPr lang="ru-RU" sz="2600" b="1" dirty="0" smtClean="0">
              <a:solidFill>
                <a:srgbClr val="C00000"/>
              </a:solidFill>
            </a:endParaRPr>
          </a:p>
          <a:p>
            <a:r>
              <a:rPr lang="ru-RU" sz="2600" b="1" dirty="0" smtClean="0">
                <a:solidFill>
                  <a:srgbClr val="FF0000"/>
                </a:solidFill>
              </a:rPr>
              <a:t>Апсолутне заштите од грома нема</a:t>
            </a:r>
            <a:endParaRPr lang="en-AU" sz="2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CS" dirty="0" smtClean="0"/>
              <a:t>Објашњење појмова-</a:t>
            </a:r>
            <a:br>
              <a:rPr lang="sr-Cyrl-CS" dirty="0" smtClean="0"/>
            </a:br>
            <a:r>
              <a:rPr lang="sr-Cyrl-CS" dirty="0" smtClean="0"/>
              <a:t>ударно растјање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Autofit/>
          </a:bodyPr>
          <a:lstStyle/>
          <a:p>
            <a:r>
              <a:rPr lang="sr-Cyrl-CS" sz="2400" dirty="0" smtClean="0"/>
              <a:t>Тачка у коју ће </a:t>
            </a:r>
            <a:r>
              <a:rPr lang="vi-VN" sz="2400" dirty="0" smtClean="0"/>
              <a:t> </a:t>
            </a:r>
            <a:r>
              <a:rPr lang="sr-Cyrl-CS" sz="2400" dirty="0" smtClean="0"/>
              <a:t>гром да удари не може да се одреди у почетку кретања трасера</a:t>
            </a:r>
            <a:r>
              <a:rPr lang="vi-VN" sz="2400" dirty="0" smtClean="0"/>
              <a:t>, </a:t>
            </a:r>
            <a:endParaRPr lang="sr-Cyrl-CS" sz="2400" dirty="0" smtClean="0"/>
          </a:p>
          <a:p>
            <a:r>
              <a:rPr lang="vi-VN" sz="2400" dirty="0" smtClean="0"/>
              <a:t> </a:t>
            </a:r>
            <a:r>
              <a:rPr lang="sr-Cyrl-CS" sz="2400" dirty="0" smtClean="0"/>
              <a:t>када се трасер приближи Земљи на </a:t>
            </a:r>
            <a:r>
              <a:rPr lang="vi-VN" sz="2400" dirty="0" smtClean="0"/>
              <a:t> </a:t>
            </a:r>
            <a:r>
              <a:rPr lang="sr-Cyrl-CS" sz="2400" dirty="0" smtClean="0"/>
              <a:t>око </a:t>
            </a:r>
            <a:r>
              <a:rPr lang="sr-Cyrl-CS" sz="2400" b="1" dirty="0" smtClean="0">
                <a:solidFill>
                  <a:srgbClr val="C00000"/>
                </a:solidFill>
              </a:rPr>
              <a:t>стотину метара</a:t>
            </a:r>
            <a:r>
              <a:rPr lang="sr-Cyrl-CS" sz="2400" dirty="0" smtClean="0"/>
              <a:t>, ово растојање се назива </a:t>
            </a:r>
            <a:r>
              <a:rPr lang="sr-Cyrl-CS" sz="2400" b="1" dirty="0" smtClean="0">
                <a:solidFill>
                  <a:srgbClr val="FF0000"/>
                </a:solidFill>
              </a:rPr>
              <a:t>ударно растојање</a:t>
            </a:r>
            <a:r>
              <a:rPr lang="sr-Cyrl-CS" sz="2400" b="1" dirty="0" smtClean="0"/>
              <a:t> </a:t>
            </a:r>
            <a:r>
              <a:rPr lang="sr-Cyrl-CS" sz="2400" dirty="0" smtClean="0"/>
              <a:t>и зависи од количине електрицитета у каналу трасера(од амплитуде струје грома)</a:t>
            </a:r>
          </a:p>
          <a:p>
            <a:r>
              <a:rPr lang="sr-Cyrl-CS" sz="2400" dirty="0" smtClean="0"/>
              <a:t>Када се трасер приближи земљи на ударно растојање</a:t>
            </a:r>
            <a:r>
              <a:rPr lang="vi-VN" sz="2400" dirty="0" smtClean="0"/>
              <a:t>, </a:t>
            </a:r>
            <a:r>
              <a:rPr lang="sr-Cyrl-CS" sz="2400" dirty="0" smtClean="0"/>
              <a:t>настаје главно пражњење</a:t>
            </a:r>
          </a:p>
          <a:p>
            <a:r>
              <a:rPr lang="sr-Cyrl-CS" sz="2400" dirty="0"/>
              <a:t>с</a:t>
            </a:r>
            <a:r>
              <a:rPr lang="sr-Cyrl-CS" sz="2400" dirty="0" smtClean="0"/>
              <a:t>а Земље позитивна наелектрисања теку  ка</a:t>
            </a:r>
            <a:r>
              <a:rPr lang="vi-VN" sz="2400" dirty="0" smtClean="0"/>
              <a:t> </a:t>
            </a:r>
            <a:r>
              <a:rPr lang="sr-Cyrl-CS" sz="2400" dirty="0" smtClean="0"/>
              <a:t>облаку</a:t>
            </a:r>
            <a:r>
              <a:rPr lang="vi-VN" sz="2400" dirty="0" smtClean="0"/>
              <a:t> </a:t>
            </a:r>
            <a:r>
              <a:rPr lang="sr-Cyrl-CS" sz="2400" dirty="0" smtClean="0"/>
              <a:t>по каналу који је трасер већ припремио </a:t>
            </a:r>
            <a:r>
              <a:rPr lang="vi-VN" sz="2400" dirty="0" smtClean="0"/>
              <a:t> </a:t>
            </a:r>
            <a:endParaRPr lang="sr-Cyrl-CS" sz="2400" dirty="0" smtClean="0"/>
          </a:p>
          <a:p>
            <a:r>
              <a:rPr lang="sr-Cyrl-CS" sz="2400" dirty="0" smtClean="0"/>
              <a:t>ово</a:t>
            </a:r>
            <a:r>
              <a:rPr lang="vi-VN" sz="2400" dirty="0" smtClean="0"/>
              <a:t> </a:t>
            </a:r>
            <a:r>
              <a:rPr lang="sr-Cyrl-CS" sz="2400" dirty="0" smtClean="0"/>
              <a:t>повратно пражњење</a:t>
            </a:r>
            <a:r>
              <a:rPr lang="vi-VN" sz="2400" dirty="0" smtClean="0"/>
              <a:t> </a:t>
            </a:r>
            <a:r>
              <a:rPr lang="sr-Cyrl-CS" sz="2400" dirty="0" smtClean="0"/>
              <a:t>је главни носилац струје грома</a:t>
            </a:r>
            <a:r>
              <a:rPr lang="vi-VN" sz="2400" dirty="0" smtClean="0"/>
              <a:t>, </a:t>
            </a:r>
            <a:r>
              <a:rPr lang="sr-Cyrl-CS" sz="2400" dirty="0" smtClean="0"/>
              <a:t>зато је његов </a:t>
            </a:r>
            <a:r>
              <a:rPr lang="vi-VN" sz="2400" dirty="0" smtClean="0"/>
              <a:t> </a:t>
            </a:r>
            <a:r>
              <a:rPr lang="sr-Cyrl-CS" sz="2400" dirty="0" smtClean="0"/>
              <a:t>интензитет  светлости највећи </a:t>
            </a:r>
            <a:endParaRPr lang="en-AU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CS" dirty="0" smtClean="0"/>
              <a:t>Објашњење појмова- нивои заштите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Према Правилнику 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о техничким нормативима за заштиту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објеката,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дефинисана су </a:t>
            </a:r>
            <a:r>
              <a:rPr lang="ru-RU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четири нивоа заштите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endParaRPr lang="en-AU" sz="2800" dirty="0">
              <a:latin typeface="Arial" pitchFamily="34" charset="0"/>
              <a:cs typeface="Arial" pitchFamily="34" charset="0"/>
            </a:endParaRPr>
          </a:p>
          <a:p>
            <a:r>
              <a:rPr lang="ru-RU" sz="2800" dirty="0">
                <a:latin typeface="Arial" pitchFamily="34" charset="0"/>
                <a:cs typeface="Arial" pitchFamily="34" charset="0"/>
              </a:rPr>
              <a:t>Код одређивања нивоа заштите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битна је :</a:t>
            </a:r>
            <a:endParaRPr lang="en-AU" sz="28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димензија  објекта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локација објекта</a:t>
            </a:r>
            <a:r>
              <a:rPr lang="sr-Cyrl-CS" sz="2800" dirty="0">
                <a:latin typeface="Arial" pitchFamily="34" charset="0"/>
                <a:cs typeface="Arial" pitchFamily="34" charset="0"/>
              </a:rPr>
              <a:t> </a:t>
            </a:r>
            <a:endParaRPr lang="sr-Cyrl-CS" sz="28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број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грмљавинских дана у години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уобласти у којој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се објекат налази </a:t>
            </a:r>
            <a:endParaRPr lang="en-AU" sz="28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класификација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објекта (тип конструкције, садржај објекта,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намена, надокнадивост штете).</a:t>
            </a:r>
            <a:endParaRPr lang="en-AU" sz="2800" dirty="0">
              <a:latin typeface="Arial" pitchFamily="34" charset="0"/>
              <a:cs typeface="Arial" pitchFamily="34" charset="0"/>
            </a:endParaRPr>
          </a:p>
          <a:p>
            <a:endParaRPr lang="en-AU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150019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sr-Cyrl-CS" dirty="0" smtClean="0"/>
              <a:t>Делови громобранске инсталације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2428868"/>
            <a:ext cx="7500990" cy="3209932"/>
          </a:xfrm>
        </p:spPr>
        <p:txBody>
          <a:bodyPr/>
          <a:lstStyle/>
          <a:p>
            <a:r>
              <a:rPr lang="sr-Cyrl-CS" dirty="0" smtClean="0">
                <a:solidFill>
                  <a:schemeClr val="tx1"/>
                </a:solidFill>
              </a:rPr>
              <a:t>Громобранска инсталација се дели на :</a:t>
            </a:r>
          </a:p>
          <a:p>
            <a:pPr algn="l">
              <a:buFont typeface="Arial" pitchFamily="34" charset="0"/>
              <a:buChar char="•"/>
            </a:pPr>
            <a:r>
              <a:rPr lang="sr-Cyrl-CS" dirty="0" smtClean="0">
                <a:solidFill>
                  <a:schemeClr val="tx1"/>
                </a:solidFill>
              </a:rPr>
              <a:t> спољашњу  и </a:t>
            </a:r>
          </a:p>
          <a:p>
            <a:pPr algn="l">
              <a:buFont typeface="Arial" pitchFamily="34" charset="0"/>
              <a:buChar char="•"/>
            </a:pPr>
            <a:r>
              <a:rPr lang="sr-Cyrl-CS" dirty="0" smtClean="0">
                <a:solidFill>
                  <a:schemeClr val="tx1"/>
                </a:solidFill>
              </a:rPr>
              <a:t> унутрашњу</a:t>
            </a:r>
          </a:p>
          <a:p>
            <a:pPr algn="l"/>
            <a:endParaRPr lang="en-A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57163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Cyrl-CS" dirty="0" smtClean="0"/>
              <a:t>Делови громобранске инсталације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2285992"/>
            <a:ext cx="7643866" cy="3352808"/>
          </a:xfrm>
        </p:spPr>
        <p:txBody>
          <a:bodyPr/>
          <a:lstStyle/>
          <a:p>
            <a:pPr algn="l"/>
            <a:r>
              <a:rPr lang="sr-Cyrl-CS" dirty="0" smtClean="0">
                <a:solidFill>
                  <a:schemeClr val="tx1"/>
                </a:solidFill>
              </a:rPr>
              <a:t>Делови спољашње громобранске инсталације су:</a:t>
            </a:r>
          </a:p>
          <a:p>
            <a:pPr algn="just">
              <a:buFont typeface="Arial" pitchFamily="34" charset="0"/>
              <a:buChar char="•"/>
            </a:pPr>
            <a:r>
              <a:rPr lang="sr-Cyrl-CS" dirty="0" smtClean="0">
                <a:solidFill>
                  <a:schemeClr val="tx1"/>
                </a:solidFill>
              </a:rPr>
              <a:t> Прихватни систем,</a:t>
            </a:r>
          </a:p>
          <a:p>
            <a:pPr algn="just">
              <a:buFont typeface="Arial" pitchFamily="34" charset="0"/>
              <a:buChar char="•"/>
            </a:pPr>
            <a:r>
              <a:rPr lang="sr-Cyrl-CS" dirty="0" smtClean="0">
                <a:solidFill>
                  <a:schemeClr val="tx1"/>
                </a:solidFill>
              </a:rPr>
              <a:t> Спусни систем/проводници  и </a:t>
            </a:r>
          </a:p>
          <a:p>
            <a:pPr algn="just">
              <a:buFont typeface="Arial" pitchFamily="34" charset="0"/>
              <a:buChar char="•"/>
            </a:pPr>
            <a:r>
              <a:rPr lang="sr-Cyrl-CS" dirty="0" smtClean="0">
                <a:solidFill>
                  <a:schemeClr val="tx1"/>
                </a:solidFill>
              </a:rPr>
              <a:t> Систем уземљивача</a:t>
            </a:r>
            <a:endParaRPr lang="en-A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3573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CS" dirty="0" smtClean="0"/>
              <a:t>Делови громобранске инсталације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1928802"/>
            <a:ext cx="7715304" cy="3709998"/>
          </a:xfrm>
        </p:spPr>
        <p:txBody>
          <a:bodyPr>
            <a:normAutofit/>
          </a:bodyPr>
          <a:lstStyle/>
          <a:p>
            <a:pPr algn="l"/>
            <a:r>
              <a:rPr lang="sr-Latn-CS" b="1" dirty="0" smtClean="0">
                <a:solidFill>
                  <a:schemeClr val="tx1"/>
                </a:solidFill>
              </a:rPr>
              <a:t>Прихватни систем</a:t>
            </a:r>
            <a:r>
              <a:rPr lang="sr-Latn-CS" dirty="0" smtClean="0">
                <a:solidFill>
                  <a:schemeClr val="tx1"/>
                </a:solidFill>
              </a:rPr>
              <a:t> састављен је од: </a:t>
            </a:r>
            <a:endParaRPr lang="en-AU" dirty="0" smtClean="0">
              <a:solidFill>
                <a:schemeClr val="tx1"/>
              </a:solidFill>
            </a:endParaRPr>
          </a:p>
          <a:p>
            <a:pPr algn="l"/>
            <a:r>
              <a:rPr lang="sr-Latn-CS" dirty="0" smtClean="0">
                <a:solidFill>
                  <a:schemeClr val="tx1"/>
                </a:solidFill>
              </a:rPr>
              <a:t>1. Штапних хватаљки или штапних хватаљки са појачаним дејством,   </a:t>
            </a:r>
            <a:endParaRPr lang="en-AU" dirty="0" smtClean="0">
              <a:solidFill>
                <a:schemeClr val="tx1"/>
              </a:solidFill>
            </a:endParaRPr>
          </a:p>
          <a:p>
            <a:pPr algn="l"/>
            <a:r>
              <a:rPr lang="sr-Latn-CS" dirty="0" smtClean="0">
                <a:solidFill>
                  <a:schemeClr val="tx1"/>
                </a:solidFill>
              </a:rPr>
              <a:t>2. Разапетих жица, </a:t>
            </a:r>
            <a:endParaRPr lang="en-AU" dirty="0" smtClean="0">
              <a:solidFill>
                <a:schemeClr val="tx1"/>
              </a:solidFill>
            </a:endParaRPr>
          </a:p>
          <a:p>
            <a:pPr algn="l"/>
            <a:r>
              <a:rPr lang="sr-Latn-CS" dirty="0" smtClean="0">
                <a:solidFill>
                  <a:schemeClr val="tx1"/>
                </a:solidFill>
              </a:rPr>
              <a:t>3. Мреже проводника.</a:t>
            </a:r>
            <a:endParaRPr lang="en-AU" dirty="0" smtClean="0">
              <a:solidFill>
                <a:schemeClr val="tx1"/>
              </a:solidFill>
            </a:endParaRPr>
          </a:p>
          <a:p>
            <a:endParaRPr lang="en-A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CS" dirty="0" smtClean="0"/>
              <a:t>Делови громобранске инсталације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Latn-CS" dirty="0" smtClean="0"/>
              <a:t>  Пројектовање прихватних система врши се по једној од следећих метода:</a:t>
            </a:r>
            <a:endParaRPr lang="en-AU" dirty="0" smtClean="0"/>
          </a:p>
          <a:p>
            <a:r>
              <a:rPr lang="sr-Latn-CS" dirty="0" smtClean="0"/>
              <a:t>а) заштитни угао,       </a:t>
            </a:r>
            <a:endParaRPr lang="en-AU" dirty="0" smtClean="0"/>
          </a:p>
          <a:p>
            <a:r>
              <a:rPr lang="sr-Latn-CS" dirty="0" smtClean="0"/>
              <a:t>б) фиктивна сфера,         </a:t>
            </a:r>
            <a:endParaRPr lang="en-AU" dirty="0" smtClean="0"/>
          </a:p>
          <a:p>
            <a:r>
              <a:rPr lang="sr-Latn-CS" dirty="0" smtClean="0"/>
              <a:t>ц) мрежа проводника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Упутство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CS" dirty="0" smtClean="0"/>
              <a:t>Ваш задатак је да напишете /опишете громобранску инсталацију на кући чији сте стан пројектовали. </a:t>
            </a:r>
          </a:p>
          <a:p>
            <a:r>
              <a:rPr lang="sr-Cyrl-CS" dirty="0" smtClean="0"/>
              <a:t>Стан се налази у кући на четири воде (шумдијски тип куће) димензија 9х8</a:t>
            </a:r>
            <a:r>
              <a:rPr lang="sr-Latn-CS" dirty="0" smtClean="0"/>
              <a:t>m</a:t>
            </a:r>
            <a:r>
              <a:rPr lang="sr-Cyrl-CS" dirty="0" smtClean="0"/>
              <a:t>, висине зидова 3</a:t>
            </a:r>
            <a:r>
              <a:rPr lang="sr-Latn-CS" dirty="0" smtClean="0"/>
              <a:t> m</a:t>
            </a:r>
            <a:endParaRPr lang="sr-Cyrl-CS" dirty="0" smtClean="0"/>
          </a:p>
          <a:p>
            <a:r>
              <a:rPr lang="sr-Cyrl-CS" dirty="0" smtClean="0"/>
              <a:t>Кровнаи покривач је цреп</a:t>
            </a:r>
          </a:p>
          <a:p>
            <a:r>
              <a:rPr lang="sr-Cyrl-CS" dirty="0" smtClean="0"/>
              <a:t>Прво испланирајте како бисте направили громобранску инсталацију и опишите је (који материјал, како би извели ту врсту инсталације)</a:t>
            </a:r>
            <a:endParaRPr lang="en-A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CS" dirty="0" smtClean="0"/>
              <a:t>Делови громобранске инсталације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r-Latn-CS" b="1" dirty="0" smtClean="0"/>
              <a:t> “</a:t>
            </a:r>
            <a:r>
              <a:rPr lang="sr-Cyrl-CS" b="1" dirty="0" smtClean="0"/>
              <a:t>П</a:t>
            </a:r>
            <a:r>
              <a:rPr lang="sr-Latn-CS" b="1" dirty="0" smtClean="0"/>
              <a:t>риродни" прихватни системи </a:t>
            </a:r>
            <a:r>
              <a:rPr lang="sr-Latn-CS" dirty="0" smtClean="0"/>
              <a:t>могу бити:</a:t>
            </a:r>
            <a:endParaRPr lang="en-AU" dirty="0" smtClean="0"/>
          </a:p>
          <a:p>
            <a:r>
              <a:rPr lang="sr-Cyrl-CS" dirty="0" smtClean="0"/>
              <a:t>- </a:t>
            </a:r>
            <a:r>
              <a:rPr lang="sr-Latn-CS" dirty="0" smtClean="0"/>
              <a:t>метални лимови који покривају штићени простор</a:t>
            </a:r>
            <a:r>
              <a:rPr lang="sr-Cyrl-CS" dirty="0" smtClean="0"/>
              <a:t> (кров)</a:t>
            </a:r>
            <a:r>
              <a:rPr lang="sr-Latn-CS" dirty="0" smtClean="0"/>
              <a:t>, под условом да  је  остварена трајна </a:t>
            </a:r>
            <a:r>
              <a:rPr lang="sr-Cyrl-CS" dirty="0" smtClean="0"/>
              <a:t>    </a:t>
            </a:r>
            <a:r>
              <a:rPr lang="sr-Latn-CS" dirty="0" smtClean="0"/>
              <a:t>електрична непрекидност између различитих делова и да  </a:t>
            </a:r>
            <a:r>
              <a:rPr lang="sr-Cyrl-CS" dirty="0" smtClean="0"/>
              <a:t>метал</a:t>
            </a:r>
            <a:r>
              <a:rPr lang="sr-Latn-CS" dirty="0" smtClean="0"/>
              <a:t> има одговарајућу дебљину,</a:t>
            </a:r>
            <a:endParaRPr lang="en-AU" dirty="0" smtClean="0"/>
          </a:p>
          <a:p>
            <a:r>
              <a:rPr lang="sr-Latn-CS" dirty="0" smtClean="0"/>
              <a:t>- метални елементи констукције крова (решеткасти носачи, повезане челичне арматуре),</a:t>
            </a:r>
            <a:endParaRPr lang="en-AU" dirty="0" smtClean="0"/>
          </a:p>
          <a:p>
            <a:r>
              <a:rPr lang="sr-Latn-CS" dirty="0" smtClean="0"/>
              <a:t>- метални олуци, металне ограде итд.</a:t>
            </a:r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CS" dirty="0" smtClean="0"/>
              <a:t>Делови громобранске инсталације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r-Latn-CS" b="1" dirty="0" smtClean="0"/>
              <a:t>Спусни проводници</a:t>
            </a:r>
            <a:r>
              <a:rPr lang="sr-Latn-CS" dirty="0" smtClean="0"/>
              <a:t> су распоређени по обиму штићеног објекта, тако да просечно растојање</a:t>
            </a:r>
            <a:endParaRPr lang="en-AU" dirty="0" smtClean="0"/>
          </a:p>
          <a:p>
            <a:r>
              <a:rPr lang="sr-Latn-CS" dirty="0" smtClean="0"/>
              <a:t>не сме бити мање од задатих вредности</a:t>
            </a:r>
            <a:r>
              <a:rPr lang="sr-Cyrl-CS" dirty="0" smtClean="0"/>
              <a:t> које зависе од нивоа заштите објекта</a:t>
            </a:r>
          </a:p>
          <a:p>
            <a:r>
              <a:rPr lang="sr-Latn-CS" dirty="0" smtClean="0"/>
              <a:t>Најмање два спусна проводника су обавезна у свим случајевима.</a:t>
            </a:r>
            <a:endParaRPr lang="en-AU" dirty="0" smtClean="0"/>
          </a:p>
          <a:p>
            <a:r>
              <a:rPr lang="sr-Latn-CS" dirty="0" smtClean="0"/>
              <a:t>На сваком спусном проводнику поставља се </a:t>
            </a:r>
            <a:r>
              <a:rPr lang="sr-Cyrl-CS" dirty="0" smtClean="0"/>
              <a:t>мерни</a:t>
            </a:r>
            <a:r>
              <a:rPr lang="sr-Latn-CS" dirty="0" smtClean="0"/>
              <a:t> спој на </a:t>
            </a:r>
            <a:r>
              <a:rPr lang="sr-Latn-CS" b="1" dirty="0" smtClean="0"/>
              <a:t>1.75m</a:t>
            </a:r>
            <a:r>
              <a:rPr lang="sr-Latn-CS" dirty="0" smtClean="0"/>
              <a:t> од земље. </a:t>
            </a:r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CS" dirty="0" smtClean="0"/>
              <a:t>Делови громобранске инсталације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Latn-CS" b="1" dirty="0" smtClean="0"/>
              <a:t>Спус</a:t>
            </a:r>
            <a:r>
              <a:rPr lang="sr-Cyrl-CS" b="1" dirty="0" smtClean="0"/>
              <a:t>н</a:t>
            </a:r>
            <a:r>
              <a:rPr lang="sr-Latn-CS" b="1" dirty="0" smtClean="0"/>
              <a:t>и проводници </a:t>
            </a:r>
            <a:r>
              <a:rPr lang="sr-Latn-CS" dirty="0" smtClean="0"/>
              <a:t>се постављају тако да од места удара грома до земље:</a:t>
            </a:r>
            <a:endParaRPr lang="en-AU" dirty="0" smtClean="0"/>
          </a:p>
          <a:p>
            <a:pPr marL="514350" indent="-514350">
              <a:buNone/>
            </a:pPr>
            <a:r>
              <a:rPr lang="sr-Latn-CS" dirty="0" smtClean="0"/>
              <a:t>а) постоји неколико паралелних струјних стаза</a:t>
            </a:r>
            <a:r>
              <a:rPr lang="sr-Cyrl-CS" dirty="0" smtClean="0"/>
              <a:t>,</a:t>
            </a:r>
          </a:p>
          <a:p>
            <a:pPr>
              <a:buNone/>
            </a:pPr>
            <a:r>
              <a:rPr lang="sr-Latn-CS" dirty="0" smtClean="0"/>
              <a:t>б) дужине с</a:t>
            </a:r>
            <a:r>
              <a:rPr lang="sr-Cyrl-CS" dirty="0" smtClean="0"/>
              <a:t>пусних водова су минималне</a:t>
            </a:r>
          </a:p>
          <a:p>
            <a:pPr>
              <a:buNone/>
            </a:pPr>
            <a:r>
              <a:rPr lang="sr-Cyrl-CS" dirty="0" smtClean="0"/>
              <a:t>в) најкраћа веза измећу прихватног система и уземљивача</a:t>
            </a:r>
          </a:p>
          <a:p>
            <a:pPr marL="514350" indent="-514350">
              <a:buFont typeface="+mj-lt"/>
              <a:buAutoNum type="alphaLcParenR"/>
            </a:pPr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CS" dirty="0" smtClean="0"/>
              <a:t>Делови громобранске инсталације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b="1" dirty="0" smtClean="0"/>
              <a:t>Уземљивачи</a:t>
            </a:r>
            <a:r>
              <a:rPr lang="sr-Cyrl-CS" dirty="0" smtClean="0"/>
              <a:t>  се деле на хоризонталне и вертикалне</a:t>
            </a:r>
          </a:p>
          <a:p>
            <a:r>
              <a:rPr lang="sr-Cyrl-CS" dirty="0" smtClean="0"/>
              <a:t>Хоризонтални уземљивачи се деле на</a:t>
            </a:r>
            <a:endParaRPr lang="sr-Latn-CS" dirty="0" smtClean="0"/>
          </a:p>
          <a:p>
            <a:r>
              <a:rPr lang="sr-Cyrl-CS" dirty="0" smtClean="0"/>
              <a:t> темељни и</a:t>
            </a:r>
            <a:endParaRPr lang="sr-Latn-CS" dirty="0" smtClean="0"/>
          </a:p>
          <a:p>
            <a:r>
              <a:rPr lang="sr-Cyrl-CS" dirty="0" smtClean="0"/>
              <a:t> прстенасти (површински) </a:t>
            </a:r>
          </a:p>
          <a:p>
            <a:r>
              <a:rPr lang="sr-Cyrl-CS" dirty="0" smtClean="0"/>
              <a:t>изводе се најчешће поцинкованим тракама  чији попречни пресек не сме да буде мањи од 100</a:t>
            </a:r>
            <a:r>
              <a:rPr lang="sr-Latn-CS" dirty="0" smtClean="0"/>
              <a:t>mm</a:t>
            </a:r>
            <a:r>
              <a:rPr lang="sr-Latn-CS" baseline="30000" dirty="0" smtClean="0"/>
              <a:t>2</a:t>
            </a:r>
            <a:r>
              <a:rPr lang="sr-Cyrl-CS" baseline="30000" dirty="0" smtClean="0"/>
              <a:t> </a:t>
            </a:r>
            <a:r>
              <a:rPr lang="sr-Cyrl-CS" dirty="0" smtClean="0"/>
              <a:t>( 25х4</a:t>
            </a:r>
            <a:r>
              <a:rPr lang="sr-Latn-CS" dirty="0" smtClean="0"/>
              <a:t>mm</a:t>
            </a:r>
            <a:r>
              <a:rPr lang="sr-Cyrl-CS" dirty="0" smtClean="0"/>
              <a:t> или 30х4</a:t>
            </a:r>
            <a:r>
              <a:rPr lang="sr-Latn-CS" dirty="0" smtClean="0"/>
              <a:t>mm</a:t>
            </a:r>
            <a:r>
              <a:rPr lang="sr-Cyrl-CS" dirty="0" smtClean="0"/>
              <a:t>) </a:t>
            </a:r>
          </a:p>
          <a:p>
            <a:pPr>
              <a:buNone/>
            </a:pPr>
            <a:endParaRPr lang="sr-Cyrl-CS" dirty="0" smtClean="0"/>
          </a:p>
          <a:p>
            <a:endParaRPr lang="sr-Cyrl-CS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sr-Cyrl-CS" dirty="0" smtClean="0"/>
              <a:t>Врсте хватаљки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Хватаљке се деле на хватаљке и хватаљке са појачаним дејством</a:t>
            </a:r>
          </a:p>
          <a:p>
            <a:r>
              <a:rPr lang="sr-Cyrl-CS" dirty="0" smtClean="0"/>
              <a:t>Хватаљке су шипке од 2-2,5</a:t>
            </a:r>
            <a:r>
              <a:rPr lang="sr-Latn-CS" dirty="0" smtClean="0"/>
              <a:t>m</a:t>
            </a:r>
            <a:r>
              <a:rPr lang="sr-Cyrl-CS" dirty="0" smtClean="0"/>
              <a:t> (Френклинов штап) или од поцинковане траке на прихватном систему 0,5</a:t>
            </a:r>
            <a:r>
              <a:rPr lang="sr-Latn-CS" dirty="0" smtClean="0"/>
              <a:t>m</a:t>
            </a:r>
            <a:r>
              <a:rPr lang="sr-Cyrl-CS" dirty="0" smtClean="0"/>
              <a:t> дужине</a:t>
            </a:r>
          </a:p>
          <a:p>
            <a:r>
              <a:rPr lang="sr-Cyrl-CS" dirty="0" smtClean="0"/>
              <a:t>Хватаљке са појачаним дејством су</a:t>
            </a:r>
          </a:p>
          <a:p>
            <a:pPr marL="514350" indent="-514350">
              <a:buAutoNum type="arabicPeriod"/>
            </a:pPr>
            <a:r>
              <a:rPr lang="sr-Cyrl-CS" dirty="0" smtClean="0"/>
              <a:t>Штапна хватаљка са прстеном и </a:t>
            </a:r>
          </a:p>
          <a:p>
            <a:pPr marL="514350" indent="-514350">
              <a:buAutoNum type="arabicPeriod"/>
            </a:pPr>
            <a:r>
              <a:rPr lang="sr-Cyrl-CS" dirty="0" smtClean="0"/>
              <a:t>Електронска или раностартујућа хватаљка</a:t>
            </a:r>
            <a:endParaRPr lang="en-A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sr-Cyrl-CS" dirty="0" smtClean="0"/>
              <a:t>Домаћи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CS" dirty="0" smtClean="0"/>
              <a:t>Који су делови громобранске инсталације</a:t>
            </a:r>
          </a:p>
          <a:p>
            <a:r>
              <a:rPr lang="sr-Cyrl-CS" dirty="0" smtClean="0"/>
              <a:t>Којим материјалом се изводи ова врста инсталација</a:t>
            </a:r>
          </a:p>
          <a:p>
            <a:r>
              <a:rPr lang="sr-Cyrl-CS" dirty="0" smtClean="0"/>
              <a:t>Којој врсти инсталација припада громобранска инсталација</a:t>
            </a:r>
          </a:p>
          <a:p>
            <a:r>
              <a:rPr lang="sr-Cyrl-CS" dirty="0" smtClean="0"/>
              <a:t>Да ли сваком објекту треба громобранска инсталација ако треба- зашто треба, ао не теба –зашто не треба?</a:t>
            </a:r>
          </a:p>
          <a:p>
            <a:r>
              <a:rPr lang="sr-Cyrl-CS" dirty="0" smtClean="0"/>
              <a:t>Одговоре послати на </a:t>
            </a:r>
            <a:r>
              <a:rPr lang="sr-Latn-CS" dirty="0" smtClean="0">
                <a:hlinkClick r:id="rId2"/>
              </a:rPr>
              <a:t>bobamanojlo</a:t>
            </a:r>
            <a:r>
              <a:rPr lang="en-AU" dirty="0" smtClean="0">
                <a:hlinkClick r:id="rId2"/>
              </a:rPr>
              <a:t>@</a:t>
            </a:r>
            <a:r>
              <a:rPr lang="en-AU" dirty="0" err="1" smtClean="0">
                <a:hlinkClick r:id="rId2"/>
              </a:rPr>
              <a:t>gmail.com</a:t>
            </a:r>
            <a:r>
              <a:rPr lang="en-AU" dirty="0" smtClean="0"/>
              <a:t> do 30.03.2020.</a:t>
            </a:r>
            <a:r>
              <a:rPr lang="sr-Cyrl-CS" dirty="0" smtClean="0"/>
              <a:t>г.</a:t>
            </a:r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упутство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Када урадите Технички опис громобранске инсталације, пошаљите ми да прегледам на </a:t>
            </a:r>
            <a:r>
              <a:rPr lang="sr-Latn-CS" dirty="0" smtClean="0">
                <a:hlinkClick r:id="rId2"/>
              </a:rPr>
              <a:t>bobamanojlo</a:t>
            </a:r>
            <a:r>
              <a:rPr lang="en-AU" dirty="0" smtClean="0">
                <a:hlinkClick r:id="rId2"/>
              </a:rPr>
              <a:t>@</a:t>
            </a:r>
            <a:r>
              <a:rPr lang="en-AU" dirty="0" err="1" smtClean="0">
                <a:hlinkClick r:id="rId2"/>
              </a:rPr>
              <a:t>gmail.com</a:t>
            </a:r>
            <a:endParaRPr lang="en-AU" dirty="0" smtClean="0"/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CS" dirty="0" smtClean="0"/>
              <a:t>Громобранске инсталације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AU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72560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CS" dirty="0" smtClean="0"/>
              <a:t>Објашњење појмова-</a:t>
            </a:r>
            <a:br>
              <a:rPr lang="sr-Cyrl-CS" dirty="0" smtClean="0"/>
            </a:br>
            <a:r>
              <a:rPr lang="sr-Cyrl-CS" dirty="0" smtClean="0"/>
              <a:t>гром, муња,ударно растјање, </a:t>
            </a:r>
            <a:br>
              <a:rPr lang="sr-Cyrl-CS" dirty="0" smtClean="0"/>
            </a:br>
            <a:r>
              <a:rPr lang="sr-Cyrl-CS" dirty="0" smtClean="0"/>
              <a:t>нивои заштите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 lnSpcReduction="10000"/>
          </a:bodyPr>
          <a:lstStyle/>
          <a:p>
            <a:r>
              <a:rPr lang="sr-Cyrl-CS" dirty="0" smtClean="0"/>
              <a:t>Атмосферско пражњење је електрично пражњење између облака и земље или облака и облака</a:t>
            </a:r>
          </a:p>
          <a:p>
            <a:r>
              <a:rPr lang="sr-Cyrl-CS" dirty="0" smtClean="0"/>
              <a:t>Састоји се из једног или више удара</a:t>
            </a:r>
          </a:p>
          <a:p>
            <a:r>
              <a:rPr lang="sr-Cyrl-CS" dirty="0" smtClean="0"/>
              <a:t>Гром је звучни манифестација атмосферског пражњења</a:t>
            </a:r>
          </a:p>
          <a:p>
            <a:r>
              <a:rPr lang="sr-Cyrl-CS" dirty="0" smtClean="0"/>
              <a:t>Муња је светлосна манифестација атмосферског пражњења</a:t>
            </a:r>
            <a:endParaRPr lang="en-A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CS" dirty="0" smtClean="0"/>
              <a:t>Објашњење појмова-</a:t>
            </a:r>
            <a:br>
              <a:rPr lang="sr-Cyrl-CS" dirty="0" smtClean="0"/>
            </a:br>
            <a:r>
              <a:rPr lang="sr-Cyrl-CS" dirty="0" smtClean="0"/>
              <a:t>гром, муња,ударно растјање, </a:t>
            </a:r>
            <a:br>
              <a:rPr lang="sr-Cyrl-CS" dirty="0" smtClean="0"/>
            </a:br>
            <a:r>
              <a:rPr lang="sr-Cyrl-CS" dirty="0" smtClean="0"/>
              <a:t>нивои заштите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71678"/>
            <a:ext cx="4040188" cy="928694"/>
          </a:xfrm>
        </p:spPr>
        <p:txBody>
          <a:bodyPr>
            <a:noAutofit/>
          </a:bodyPr>
          <a:lstStyle/>
          <a:p>
            <a:r>
              <a:rPr lang="sr-Cyrl-CS" sz="2000" dirty="0" smtClean="0"/>
              <a:t>Атмосферско пражњење у објекат /главни лидер/трасер и бочни  лидери/трасери</a:t>
            </a:r>
            <a:endParaRPr lang="en-AU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71678"/>
            <a:ext cx="4041775" cy="642941"/>
          </a:xfrm>
        </p:spPr>
        <p:txBody>
          <a:bodyPr>
            <a:normAutofit fontScale="92500" lnSpcReduction="20000"/>
          </a:bodyPr>
          <a:lstStyle/>
          <a:p>
            <a:r>
              <a:rPr lang="sr-Cyrl-CS" sz="2200" dirty="0" smtClean="0"/>
              <a:t>Атмосферско</a:t>
            </a:r>
            <a:r>
              <a:rPr lang="sr-Cyrl-CS" dirty="0" smtClean="0"/>
              <a:t> пражњење између облака и земље/лидер/трасер</a:t>
            </a:r>
            <a:endParaRPr lang="en-AU" dirty="0"/>
          </a:p>
        </p:txBody>
      </p:sp>
      <p:pic>
        <p:nvPicPr>
          <p:cNvPr id="2050" name="Picture 2" descr="Udar_u_kucu_6cm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3000372"/>
            <a:ext cx="3643338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munja2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303054" y="3000372"/>
            <a:ext cx="3055159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CS" dirty="0" smtClean="0"/>
              <a:t>Објашњење појмова-</a:t>
            </a:r>
            <a:br>
              <a:rPr lang="sr-Cyrl-CS" dirty="0" smtClean="0"/>
            </a:br>
            <a:r>
              <a:rPr lang="sr-Cyrl-CS" dirty="0" smtClean="0"/>
              <a:t>гром, муња,ударно растјање, </a:t>
            </a:r>
            <a:br>
              <a:rPr lang="sr-Cyrl-CS" dirty="0" smtClean="0"/>
            </a:br>
            <a:r>
              <a:rPr lang="sr-Cyrl-CS" dirty="0" smtClean="0"/>
              <a:t>нивои заштите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 Услед деловања </a:t>
            </a:r>
            <a:r>
              <a:rPr lang="sr-Cyrl-CS" dirty="0" smtClean="0"/>
              <a:t>С</a:t>
            </a:r>
            <a:r>
              <a:rPr lang="ru-RU" dirty="0" smtClean="0"/>
              <a:t>унчеве топл</a:t>
            </a:r>
            <a:r>
              <a:rPr lang="en-AU" dirty="0" smtClean="0"/>
              <a:t>o</a:t>
            </a:r>
            <a:r>
              <a:rPr lang="ru-RU" dirty="0" smtClean="0"/>
              <a:t>пте, са површине земље испарава вода, </a:t>
            </a:r>
            <a:r>
              <a:rPr lang="ru-RU" b="1" dirty="0" smtClean="0"/>
              <a:t>честице водене паре</a:t>
            </a:r>
            <a:r>
              <a:rPr lang="ru-RU" dirty="0" smtClean="0"/>
              <a:t> су лакше од ваздуха и </a:t>
            </a:r>
            <a:r>
              <a:rPr lang="ru-RU" b="1" dirty="0" smtClean="0"/>
              <a:t>пењу се у вис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 томе се сударају и спајају са другим </a:t>
            </a:r>
            <a:r>
              <a:rPr lang="ru-RU" b="1" dirty="0" smtClean="0"/>
              <a:t>честицама</a:t>
            </a:r>
            <a:r>
              <a:rPr lang="ru-RU" dirty="0" smtClean="0"/>
              <a:t>, које су, услед деловања елекртомагнетног зрачења из космоса </a:t>
            </a:r>
            <a:r>
              <a:rPr lang="ru-RU" b="1" dirty="0" smtClean="0"/>
              <a:t>наелектрисане позитивно или негативно</a:t>
            </a:r>
            <a:r>
              <a:rPr lang="ru-RU" dirty="0" smtClean="0"/>
              <a:t>. 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0042"/>
            <a:ext cx="7729566" cy="11430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CS" dirty="0" smtClean="0"/>
              <a:t>Објашњење појмова-</a:t>
            </a:r>
            <a:br>
              <a:rPr lang="sr-Cyrl-CS" dirty="0" smtClean="0"/>
            </a:br>
            <a:r>
              <a:rPr lang="sr-Cyrl-CS" dirty="0" smtClean="0"/>
              <a:t>гром, муња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500594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На висини од </a:t>
            </a:r>
            <a:r>
              <a:rPr lang="ru-RU" b="1" dirty="0"/>
              <a:t>4</a:t>
            </a:r>
            <a:r>
              <a:rPr lang="ru-RU" b="1" dirty="0" smtClean="0"/>
              <a:t>00- 800m</a:t>
            </a:r>
            <a:r>
              <a:rPr lang="ru-RU" dirty="0" smtClean="0"/>
              <a:t>  стварају се облаци који могу бити  позитивно или негативно наелектрисани.</a:t>
            </a:r>
          </a:p>
          <a:p>
            <a:pPr algn="just"/>
            <a:r>
              <a:rPr lang="ru-RU" dirty="0" smtClean="0"/>
              <a:t>Сматра се да је </a:t>
            </a:r>
            <a:r>
              <a:rPr lang="ru-RU" b="1" dirty="0" smtClean="0"/>
              <a:t>земља на минус  </a:t>
            </a:r>
            <a:r>
              <a:rPr lang="ru-RU" dirty="0" smtClean="0"/>
              <a:t>потенцијалу, па у самом облаку долази до раздвајања потенцијала, те је </a:t>
            </a:r>
            <a:r>
              <a:rPr lang="ru-RU" b="1" dirty="0" smtClean="0"/>
              <a:t>доњи слој облака позитивно наелекртисан</a:t>
            </a:r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r-Cyrl-CS" dirty="0" smtClean="0"/>
              <a:t>Објашњење појмова-</a:t>
            </a:r>
            <a:br>
              <a:rPr lang="sr-Cyrl-CS" dirty="0" smtClean="0"/>
            </a:br>
            <a:r>
              <a:rPr lang="sr-Cyrl-CS" dirty="0" smtClean="0"/>
              <a:t>гром, муња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000240"/>
            <a:ext cx="8572560" cy="4572032"/>
          </a:xfrm>
        </p:spPr>
        <p:txBody>
          <a:bodyPr>
            <a:noAutofit/>
          </a:bodyPr>
          <a:lstStyle/>
          <a:p>
            <a:r>
              <a:rPr lang="ru-RU" sz="3000" dirty="0" smtClean="0"/>
              <a:t>У тренутку када </a:t>
            </a:r>
            <a:r>
              <a:rPr lang="ru-RU" sz="3000" b="1" dirty="0" smtClean="0"/>
              <a:t>јачина електричног поља, </a:t>
            </a:r>
            <a:r>
              <a:rPr lang="ru-RU" sz="3000" dirty="0" smtClean="0"/>
              <a:t>између </a:t>
            </a:r>
            <a:r>
              <a:rPr lang="ru-RU" sz="3000" b="1" dirty="0" smtClean="0">
                <a:solidFill>
                  <a:srgbClr val="FF0000"/>
                </a:solidFill>
              </a:rPr>
              <a:t>земље и облака </a:t>
            </a:r>
            <a:r>
              <a:rPr lang="ru-RU" sz="3000" dirty="0" smtClean="0"/>
              <a:t>или </a:t>
            </a:r>
            <a:r>
              <a:rPr lang="ru-RU" sz="3000" b="1" dirty="0" smtClean="0">
                <a:solidFill>
                  <a:srgbClr val="FF0000"/>
                </a:solidFill>
              </a:rPr>
              <a:t>два супротно</a:t>
            </a:r>
            <a:r>
              <a:rPr lang="en-AU" sz="3000" dirty="0" smtClean="0"/>
              <a:t/>
            </a:r>
            <a:br>
              <a:rPr lang="en-AU" sz="3000" dirty="0" smtClean="0"/>
            </a:br>
            <a:r>
              <a:rPr lang="ru-RU" sz="3000" dirty="0" smtClean="0"/>
              <a:t>наелектрисана </a:t>
            </a:r>
            <a:r>
              <a:rPr lang="ru-RU" sz="3000" b="1" dirty="0" smtClean="0">
                <a:solidFill>
                  <a:srgbClr val="FF0000"/>
                </a:solidFill>
              </a:rPr>
              <a:t>облака,</a:t>
            </a:r>
            <a:r>
              <a:rPr lang="ru-RU" sz="3000" dirty="0" smtClean="0"/>
              <a:t> достигне критичну вредност диелектричне чврстоће ваздуха од  </a:t>
            </a:r>
            <a:r>
              <a:rPr lang="ru-RU" sz="3000" b="1" dirty="0" smtClean="0"/>
              <a:t>30кV</a:t>
            </a:r>
            <a:r>
              <a:rPr lang="sr-Latn-CS" sz="3000" b="1" dirty="0" smtClean="0"/>
              <a:t>/</a:t>
            </a:r>
            <a:r>
              <a:rPr lang="sr-Cyrl-CS" sz="3000" b="1" dirty="0" smtClean="0"/>
              <a:t>с</a:t>
            </a:r>
            <a:r>
              <a:rPr lang="sr-Latn-CS" sz="3000" b="1" dirty="0" smtClean="0"/>
              <a:t>m</a:t>
            </a:r>
            <a:r>
              <a:rPr lang="ru-RU" sz="3000" dirty="0" smtClean="0"/>
              <a:t>,</a:t>
            </a:r>
            <a:r>
              <a:rPr lang="sr-Cyrl-CS" sz="3000" dirty="0"/>
              <a:t> </a:t>
            </a:r>
            <a:r>
              <a:rPr lang="vi-VN" sz="3000" dirty="0" smtClean="0"/>
              <a:t> </a:t>
            </a:r>
            <a:r>
              <a:rPr lang="ru-RU" sz="3000" dirty="0" smtClean="0"/>
              <a:t> настаје јонизација ваздуха, </a:t>
            </a:r>
          </a:p>
          <a:p>
            <a:r>
              <a:rPr lang="ru-RU" sz="3000" dirty="0" smtClean="0"/>
              <a:t>долази до пражњења у правцу од облака ка земљи,</a:t>
            </a:r>
            <a:r>
              <a:rPr lang="ru-RU" sz="3000" dirty="0" smtClean="0">
                <a:solidFill>
                  <a:srgbClr val="FF0000"/>
                </a:solidFill>
              </a:rPr>
              <a:t> </a:t>
            </a:r>
            <a:r>
              <a:rPr lang="ru-RU" sz="3000" dirty="0" smtClean="0"/>
              <a:t>тада се </a:t>
            </a:r>
            <a:r>
              <a:rPr lang="ru-RU" sz="3000" dirty="0" smtClean="0">
                <a:solidFill>
                  <a:srgbClr val="FF0000"/>
                </a:solidFill>
              </a:rPr>
              <a:t>формира</a:t>
            </a:r>
            <a:r>
              <a:rPr lang="ru-RU" sz="3000" dirty="0" smtClean="0"/>
              <a:t> канал (лидер/трасер)силазни, кроз који се електрони, великом брзином празне у земљу или други облак</a:t>
            </a:r>
            <a:endParaRPr lang="en-AU" sz="3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775</Words>
  <Application>Microsoft Office PowerPoint</Application>
  <PresentationFormat>On-screen Show (4:3)</PresentationFormat>
  <Paragraphs>116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47.   48. Спољашња громобранска инсталација. Врсте хватаљки </vt:lpstr>
      <vt:lpstr>Упутство</vt:lpstr>
      <vt:lpstr>упутство</vt:lpstr>
      <vt:lpstr>Громобранске инсталације</vt:lpstr>
      <vt:lpstr>Објашњење појмова- гром, муња,ударно растјање,  нивои заштите</vt:lpstr>
      <vt:lpstr>Објашњење појмова- гром, муња,ударно растјање,  нивои заштите</vt:lpstr>
      <vt:lpstr>Објашњење појмова- гром, муња,ударно растјање,  нивои заштите</vt:lpstr>
      <vt:lpstr>Објашњење појмова- гром, муња</vt:lpstr>
      <vt:lpstr>Објашњење појмова- гром, муња</vt:lpstr>
      <vt:lpstr>Објашњење појмова- гром, муња,ударно растјање</vt:lpstr>
      <vt:lpstr>Објашњење појмова- гром, муња,ударно растјање</vt:lpstr>
      <vt:lpstr>Објашњење појмова- гром, муња</vt:lpstr>
      <vt:lpstr>Објашњење појмова- гром, муња - последице пражњења</vt:lpstr>
      <vt:lpstr>Објашњење појмова- ударно растјање</vt:lpstr>
      <vt:lpstr>Објашњење појмова- нивои заштите</vt:lpstr>
      <vt:lpstr>Делови громобранске инсталације</vt:lpstr>
      <vt:lpstr>Делови громобранске инсталације</vt:lpstr>
      <vt:lpstr>Делови громобранске инсталације</vt:lpstr>
      <vt:lpstr>Делови громобранске инсталације</vt:lpstr>
      <vt:lpstr>Делови громобранске инсталације</vt:lpstr>
      <vt:lpstr>Делови громобранске инсталације</vt:lpstr>
      <vt:lpstr>Делови громобранске инсталације</vt:lpstr>
      <vt:lpstr>Делови громобранске инсталације</vt:lpstr>
      <vt:lpstr>Врсте хватаљки</vt:lpstr>
      <vt:lpstr>Домаћи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47. Спољашња громобранска инсталација. Врсте хватаљки </dc:title>
  <dc:creator>Slobodanka Manojlovic</dc:creator>
  <cp:lastModifiedBy>Slobodanka Manojlovic</cp:lastModifiedBy>
  <cp:revision>8</cp:revision>
  <dcterms:created xsi:type="dcterms:W3CDTF">2020-03-21T16:17:43Z</dcterms:created>
  <dcterms:modified xsi:type="dcterms:W3CDTF">2020-03-21T17:17:47Z</dcterms:modified>
</cp:coreProperties>
</file>